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  <p:sldMasterId id="2147483660" r:id="rId2"/>
    <p:sldMasterId id="2147483698" r:id="rId3"/>
  </p:sldMasterIdLst>
  <p:notesMasterIdLst>
    <p:notesMasterId r:id="rId13"/>
  </p:notesMasterIdLst>
  <p:handoutMasterIdLst>
    <p:handoutMasterId r:id="rId14"/>
  </p:handoutMasterIdLst>
  <p:sldIdLst>
    <p:sldId id="432" r:id="rId4"/>
    <p:sldId id="435" r:id="rId5"/>
    <p:sldId id="436" r:id="rId6"/>
    <p:sldId id="433" r:id="rId7"/>
    <p:sldId id="437" r:id="rId8"/>
    <p:sldId id="438" r:id="rId9"/>
    <p:sldId id="439" r:id="rId10"/>
    <p:sldId id="440" r:id="rId11"/>
    <p:sldId id="441" r:id="rId12"/>
  </p:sldIdLst>
  <p:sldSz cx="9144000" cy="6858000" type="letter"/>
  <p:notesSz cx="7010400" cy="9296400"/>
  <p:embeddedFontLst>
    <p:embeddedFont>
      <p:font typeface="Wingdings 2" pitchFamily="18" charset="2"/>
      <p:regular r:id="rId15"/>
    </p:embeddedFont>
    <p:embeddedFont>
      <p:font typeface="Wingdings 3" pitchFamily="18" charset="2"/>
      <p:regular r:id="rId16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schemeClr val="tx1"/>
    </p:penClr>
  </p:showPr>
  <p:clrMru>
    <a:srgbClr val="660033"/>
    <a:srgbClr val="000000"/>
    <a:srgbClr val="000066"/>
    <a:srgbClr val="3366FF"/>
    <a:srgbClr val="33CCCC"/>
    <a:srgbClr val="660066"/>
    <a:srgbClr val="636775"/>
    <a:srgbClr val="ACAFB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9" autoAdjust="0"/>
    <p:restoredTop sz="94679" autoAdjust="0"/>
  </p:normalViewPr>
  <p:slideViewPr>
    <p:cSldViewPr>
      <p:cViewPr>
        <p:scale>
          <a:sx n="70" d="100"/>
          <a:sy n="70" d="100"/>
        </p:scale>
        <p:origin x="-1618" y="-168"/>
      </p:cViewPr>
      <p:guideLst>
        <p:guide orient="horz" pos="216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fld id="{F260C34E-40F0-492C-8263-BEC0A6DEBE5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09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3" name="Rectangle 4099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5" y="0"/>
            <a:ext cx="3038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4" name="Rectangle 4100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5365" name="Rectangle 4101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8213" y="4414838"/>
            <a:ext cx="5133975" cy="4183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5366" name="Rectangle 4102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defTabSz="903288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15367" name="Rectangle 4103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5" y="8834438"/>
            <a:ext cx="30384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28" tIns="45215" rIns="90428" bIns="45215" numCol="1" anchor="b" anchorCtr="0" compatLnSpc="1">
            <a:prstTxWarp prst="textNoShape">
              <a:avLst/>
            </a:prstTxWarp>
          </a:bodyPr>
          <a:lstStyle>
            <a:lvl1pPr algn="r" defTabSz="903288" eaLnBrk="0" hangingPunct="0">
              <a:defRPr sz="1200"/>
            </a:lvl1pPr>
          </a:lstStyle>
          <a:p>
            <a:fld id="{988D7E3F-F81E-4752-BBC0-E04BFD576B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1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2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3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4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5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6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7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8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10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02813"/>
            <a:fld id="{0BCE8F7A-B1CA-4ED1-BAC2-AF74B39ED073}" type="slidenum">
              <a:rPr lang="en-US" smtClean="0"/>
              <a:pPr defTabSz="902813"/>
              <a:t>9</a:t>
            </a:fld>
            <a:endParaRPr lang="en-US" dirty="0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6" descr="Granite"/>
          <p:cNvSpPr>
            <a:spLocks noChangeArrowheads="1"/>
          </p:cNvSpPr>
          <p:nvPr/>
        </p:nvSpPr>
        <p:spPr bwMode="auto">
          <a:xfrm>
            <a:off x="0" y="0"/>
            <a:ext cx="4572000" cy="6858000"/>
          </a:xfrm>
          <a:prstGeom prst="rect">
            <a:avLst/>
          </a:prstGeom>
          <a:blipFill dpi="0" rotWithShape="0">
            <a:blip r:embed="rId3" cstate="print"/>
            <a:srcRect/>
            <a:tile tx="0" ty="0" sx="100000" sy="100000" flip="none" algn="tl"/>
          </a:blip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7107" name="AutoShape 1027"/>
          <p:cNvSpPr>
            <a:spLocks noChangeArrowheads="1"/>
          </p:cNvSpPr>
          <p:nvPr/>
        </p:nvSpPr>
        <p:spPr bwMode="auto">
          <a:xfrm>
            <a:off x="685800" y="990600"/>
            <a:ext cx="5791200" cy="19050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bg1"/>
              </a:gs>
              <a:gs pos="100000">
                <a:schemeClr val="bg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7108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352800"/>
            <a:ext cx="3657600" cy="228600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7109" name="Group 1029"/>
          <p:cNvGrpSpPr>
            <a:grpSpLocks/>
          </p:cNvGrpSpPr>
          <p:nvPr/>
        </p:nvGrpSpPr>
        <p:grpSpPr bwMode="auto">
          <a:xfrm>
            <a:off x="4572000" y="2895600"/>
            <a:ext cx="3937000" cy="368300"/>
            <a:chOff x="2288" y="3080"/>
            <a:chExt cx="3072" cy="201"/>
          </a:xfrm>
        </p:grpSpPr>
        <p:sp>
          <p:nvSpPr>
            <p:cNvPr id="47110" name="AutoShape 1030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11" name="AutoShape 1031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7112" name="Rectangle 1032"/>
          <p:cNvSpPr>
            <a:spLocks noGrp="1" noChangeArrowheads="1"/>
          </p:cNvSpPr>
          <p:nvPr>
            <p:ph type="dt" sz="quarter" idx="2"/>
          </p:nvPr>
        </p:nvSpPr>
        <p:spPr>
          <a:xfrm>
            <a:off x="2667000" y="6553200"/>
            <a:ext cx="1905000" cy="304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B8AFB9-FED8-49A2-A77A-0E684FB084E6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47113" name="Rectangle 1033"/>
          <p:cNvSpPr>
            <a:spLocks noGrp="1" noChangeArrowheads="1"/>
          </p:cNvSpPr>
          <p:nvPr>
            <p:ph type="ftr" sz="quarter" idx="3"/>
          </p:nvPr>
        </p:nvSpPr>
        <p:spPr>
          <a:xfrm>
            <a:off x="5195888" y="6553200"/>
            <a:ext cx="3279775" cy="304800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47114" name="Rectangle 1034"/>
          <p:cNvSpPr>
            <a:spLocks noGrp="1" noChangeArrowheads="1"/>
          </p:cNvSpPr>
          <p:nvPr>
            <p:ph type="sldNum" sz="quarter" idx="4"/>
          </p:nvPr>
        </p:nvSpPr>
        <p:spPr>
          <a:xfrm>
            <a:off x="11113" y="5962650"/>
            <a:ext cx="585787" cy="885825"/>
          </a:xfrm>
        </p:spPr>
        <p:txBody>
          <a:bodyPr anchorCtr="0"/>
          <a:lstStyle>
            <a:lvl1pPr>
              <a:defRPr/>
            </a:lvl1pPr>
          </a:lstStyle>
          <a:p>
            <a:fld id="{71B29C6F-006D-4814-B654-A0A6456447E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7115" name="Rectangle 1035"/>
          <p:cNvSpPr>
            <a:spLocks noGrp="1" noChangeArrowheads="1"/>
          </p:cNvSpPr>
          <p:nvPr>
            <p:ph type="ctrTitle" sz="quarter"/>
          </p:nvPr>
        </p:nvSpPr>
        <p:spPr>
          <a:xfrm>
            <a:off x="938213" y="1425575"/>
            <a:ext cx="7772400" cy="1143000"/>
          </a:xfrm>
        </p:spPr>
        <p:txBody>
          <a:bodyPr anchor="ctr"/>
          <a:lstStyle>
            <a:lvl1pPr algn="ctr">
              <a:defRPr>
                <a:solidFill>
                  <a:srgbClr val="00336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aphicFrame>
        <p:nvGraphicFramePr>
          <p:cNvPr id="47116" name="Object 1036"/>
          <p:cNvGraphicFramePr>
            <a:graphicFrameLocks noChangeAspect="1"/>
          </p:cNvGraphicFramePr>
          <p:nvPr/>
        </p:nvGraphicFramePr>
        <p:xfrm>
          <a:off x="6248400" y="0"/>
          <a:ext cx="2895600" cy="1554163"/>
        </p:xfrm>
        <a:graphic>
          <a:graphicData uri="http://schemas.openxmlformats.org/presentationml/2006/ole">
            <p:oleObj spid="_x0000_s47116" r:id="rId4" imgW="4069088" imgH="2157806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7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229036-1DAC-4D79-A068-E35816B04E8C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55E9AD-FBAA-495D-B87C-152F663698C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5150" y="762000"/>
            <a:ext cx="2000250" cy="5334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762000"/>
            <a:ext cx="5848350" cy="5334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A9F8E01-C10E-4B3E-9EBD-C96FBEBD2137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41D6D3-6558-4D2E-96C7-C7E90F5CD6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914400" y="2362200"/>
            <a:ext cx="8001000" cy="3733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BDB73C9E-53D6-42F9-992C-54A582F13030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8463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37FD45BF-298A-467B-B991-8EAF9EDE0F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0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2362200"/>
            <a:ext cx="3924300" cy="3733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91100" y="2362200"/>
            <a:ext cx="3924300" cy="3733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104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009B7A46-B3F7-4C6C-8C8D-6D99F556FD83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38463" y="6529388"/>
            <a:ext cx="2895600" cy="3048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138" y="63436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A169BD10-C8D8-45A7-BE20-C8E0824B2D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C1B5A0F-D549-48D3-89C0-89AF46BC104B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EAD05C-2910-49C8-90CF-3DF41FAB60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EEDABB2-AA21-4B63-AA4B-CD7DEF2C2B73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710E16-1BB4-4444-9983-D804139FC0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7C09FFE-89F7-40E1-BB91-DBAC92850B0B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7D638D-3B7F-421F-BA00-5BE0F2E3029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428F36-81F9-45F3-8B44-47C9C0B9B787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CF58AB-4E7C-4F01-9C85-206ADF9B80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374B38-87CF-464D-90B3-7AFFDB444623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2C5F70-7CB7-479C-81FE-C0602A3C2B4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5B24FC2-3F9D-4972-BCC8-6B6AA596CC8A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72AAE7-1D7C-4FED-A285-C7C31452603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00B67F9-B674-458A-A28B-C4E14CF18EAC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23F646-75AD-46B1-8C85-9063BC8E9B0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407D3A-781E-4456-899C-2285D3248200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D7F451-89A1-4995-B7B4-50765DF6653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12C09B-A10B-4B41-8483-41E491C193D4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93A534-D141-4B60-9D52-6E882FC511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9AE14A-1036-41F1-B727-D210E7E243DC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173B8E-AFBF-414C-815F-90C7FCF04CF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443B8F3-712D-482B-A565-D912D8BAEC97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315B65-4F01-4D5D-874A-4E4AA2596F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099580-0297-42B8-B82F-94C23C804445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AEE3D7-E753-4BAD-91F7-CCC5927E04E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 smtClean="0"/>
              <a:t>Click to edit Master subtitle style</a:t>
            </a:r>
            <a:endParaRPr kumimoji="0" lang="en-US" dirty="0"/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0" y="0"/>
            <a:ext cx="9144000" cy="990599"/>
          </a:xfrm>
          <a:prstGeom prst="rect">
            <a:avLst/>
          </a:prstGeom>
          <a:solidFill>
            <a:srgbClr val="660033">
              <a:alpha val="13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12"/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oundRect">
            <a:avLst>
              <a:gd name="adj" fmla="val 0"/>
            </a:avLst>
          </a:prstGeom>
          <a:gradFill rotWithShape="0">
            <a:gsLst>
              <a:gs pos="0">
                <a:srgbClr val="660033"/>
              </a:gs>
              <a:gs pos="100000">
                <a:srgbClr val="000000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B67F9-B674-458A-A28B-C4E14CF18EAC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3F646-75AD-46B1-8C85-9063BC8E9B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7851E-D8CA-48F6-A21A-A709E6635681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5B993380-9690-4986-BCD5-7FFFC3B3D7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9CE2-7CD1-4525-AECC-EE3925989024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7982-779C-44E1-B80F-54558A2ADC6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D230B-7016-4156-A08E-72509D395817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12E54-6C94-4B1E-B04D-2F9BE83EF5A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27851E-D8CA-48F6-A21A-A709E6635681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993380-9690-4986-BCD5-7FFFC3B3D79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19B3-3D7D-45F3-A1B8-4E77EB5EC8B4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F2FA4-39A6-4C29-94D0-B2C648E87B6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7EEF-3A67-4D0E-87D2-EBF30561C237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9D55D-A6CC-48BE-910D-689F7EEE3B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F86F-D55F-49C6-9D76-F022C210E0BB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49BDA-5593-4FB1-83CB-6BE1C849CA7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3F4C5-26FE-42ED-BD33-3AEDDE6B536C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DDF-2F12-4791-9C2C-21525746BA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29036-1DAC-4D79-A068-E35816B04E8C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5E9AD-FBAA-495D-B87C-152F663698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F8E01-C10E-4B3E-9EBD-C96FBEBD2137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1D6D3-6558-4D2E-96C7-C7E90F5CD6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362200"/>
            <a:ext cx="39243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2362200"/>
            <a:ext cx="39243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9B9CE2-7CD1-4525-AECC-EE3925989024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7C7982-779C-44E1-B80F-54558A2ADC6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C6D230B-7016-4156-A08E-72509D395817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212E54-6C94-4B1E-B04D-2F9BE83EF5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DB919B3-3D7D-45F3-A1B8-4E77EB5EC8B4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9F2FA4-39A6-4C29-94D0-B2C648E87B6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D87EEF-3A67-4D0E-87D2-EBF30561C237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A9D55D-A6CC-48BE-910D-689F7EEE3BF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C7F86F-D55F-49C6-9D76-F022C210E0BB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449BDA-5593-4FB1-83CB-6BE1C849CA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13F4C5-26FE-42ED-BD33-3AEDDE6B536C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049DDF-2F12-4791-9C2C-21525746BAF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82" name="Group 2"/>
          <p:cNvGrpSpPr>
            <a:grpSpLocks/>
          </p:cNvGrpSpPr>
          <p:nvPr/>
        </p:nvGrpSpPr>
        <p:grpSpPr bwMode="auto">
          <a:xfrm>
            <a:off x="0" y="0"/>
            <a:ext cx="3200400" cy="6858000"/>
            <a:chOff x="0" y="0"/>
            <a:chExt cx="2016" cy="4320"/>
          </a:xfrm>
        </p:grpSpPr>
        <p:sp>
          <p:nvSpPr>
            <p:cNvPr id="46083" name="Rectangle 3" descr="Granite"/>
            <p:cNvSpPr>
              <a:spLocks noChangeArrowheads="1"/>
            </p:cNvSpPr>
            <p:nvPr/>
          </p:nvSpPr>
          <p:spPr bwMode="auto">
            <a:xfrm>
              <a:off x="0" y="0"/>
              <a:ext cx="480" cy="4320"/>
            </a:xfrm>
            <a:prstGeom prst="rect">
              <a:avLst/>
            </a:prstGeom>
            <a:blipFill dpi="0" rotWithShape="0">
              <a:blip r:embed="rId17" cstate="print"/>
              <a:srcRect/>
              <a:tile tx="0" ty="0" sx="100000" sy="100000" flip="none" algn="tl"/>
            </a:blip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84" name="Rectangle 4" descr="Granite"/>
            <p:cNvSpPr>
              <a:spLocks noChangeArrowheads="1"/>
            </p:cNvSpPr>
            <p:nvPr/>
          </p:nvSpPr>
          <p:spPr bwMode="auto">
            <a:xfrm>
              <a:off x="432" y="0"/>
              <a:ext cx="1584" cy="672"/>
            </a:xfrm>
            <a:prstGeom prst="rect">
              <a:avLst/>
            </a:prstGeom>
            <a:blipFill dpi="0" rotWithShape="0">
              <a:blip r:embed="rId17" cstate="print"/>
              <a:srcRect/>
              <a:tile tx="0" ty="0" sx="100000" sy="100000" flip="none" algn="tl"/>
            </a:blip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6085" name="AutoShape 5"/>
          <p:cNvSpPr>
            <a:spLocks noChangeArrowheads="1"/>
          </p:cNvSpPr>
          <p:nvPr/>
        </p:nvSpPr>
        <p:spPr bwMode="auto">
          <a:xfrm>
            <a:off x="762000" y="762000"/>
            <a:ext cx="5105400" cy="609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/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2000"/>
            <a:ext cx="8001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362200"/>
            <a:ext cx="80010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6088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0104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400">
                <a:latin typeface="+mn-lt"/>
              </a:defRPr>
            </a:lvl1pPr>
          </a:lstStyle>
          <a:p>
            <a:fld id="{B5D57164-0DED-4701-A491-028BCF83D992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46089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38463" y="6529388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6090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8" y="63436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  <a:spAutoFit/>
          </a:bodyPr>
          <a:lstStyle>
            <a:lvl1pPr>
              <a:defRPr sz="2600" b="1">
                <a:solidFill>
                  <a:schemeClr val="bg1"/>
                </a:solidFill>
                <a:latin typeface="+mn-lt"/>
              </a:defRPr>
            </a:lvl1pPr>
          </a:lstStyle>
          <a:p>
            <a:fld id="{31B94548-C4A1-4254-8266-1861D5BC5E67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46091" name="Group 11"/>
          <p:cNvGrpSpPr>
            <a:grpSpLocks/>
          </p:cNvGrpSpPr>
          <p:nvPr/>
        </p:nvGrpSpPr>
        <p:grpSpPr bwMode="auto">
          <a:xfrm>
            <a:off x="457200" y="1981200"/>
            <a:ext cx="8686800" cy="319088"/>
            <a:chOff x="144" y="1248"/>
            <a:chExt cx="4656" cy="201"/>
          </a:xfrm>
        </p:grpSpPr>
        <p:sp>
          <p:nvSpPr>
            <p:cNvPr id="46092" name="AutoShape 12"/>
            <p:cNvSpPr>
              <a:spLocks noChangeArrowheads="1"/>
            </p:cNvSpPr>
            <p:nvPr/>
          </p:nvSpPr>
          <p:spPr bwMode="auto">
            <a:xfrm>
              <a:off x="384" y="1248"/>
              <a:ext cx="4416" cy="200"/>
            </a:xfrm>
            <a:prstGeom prst="roundRect">
              <a:avLst>
                <a:gd name="adj" fmla="val 0"/>
              </a:avLst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93" name="AutoShape 13"/>
            <p:cNvSpPr>
              <a:spLocks noChangeArrowheads="1"/>
            </p:cNvSpPr>
            <p:nvPr/>
          </p:nvSpPr>
          <p:spPr bwMode="auto">
            <a:xfrm flipH="1">
              <a:off x="144" y="1248"/>
              <a:ext cx="248" cy="201"/>
            </a:xfrm>
            <a:prstGeom prst="flowChartDelay">
              <a:avLst/>
            </a:prstGeom>
            <a:gradFill rotWithShape="0">
              <a:gsLst>
                <a:gs pos="0">
                  <a:srgbClr val="660033"/>
                </a:gs>
                <a:gs pos="100000">
                  <a:srgbClr val="000000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aphicFrame>
        <p:nvGraphicFramePr>
          <p:cNvPr id="46094" name="Object 14"/>
          <p:cNvGraphicFramePr>
            <a:graphicFrameLocks noChangeAspect="1"/>
          </p:cNvGraphicFramePr>
          <p:nvPr/>
        </p:nvGraphicFramePr>
        <p:xfrm>
          <a:off x="6248400" y="0"/>
          <a:ext cx="2895600" cy="1554163"/>
        </p:xfrm>
        <a:graphic>
          <a:graphicData uri="http://schemas.openxmlformats.org/presentationml/2006/ole">
            <p:oleObj spid="_x0000_s46094" r:id="rId18" imgW="4069088" imgH="2157806" progId="">
              <p:embed/>
            </p:oleObj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82" r:id="rId12"/>
    <p:sldLayoutId id="2147483683" r:id="rId1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6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rgbClr val="660033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rgbClr val="660033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rgbClr val="660033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rgbClr val="660033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rgbClr val="660033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68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682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1" sz="1400"/>
            </a:lvl1pPr>
          </a:lstStyle>
          <a:p>
            <a:fld id="{4A4B741C-478E-4442-AC98-E4D706E038B6}" type="datetime1">
              <a:rPr lang="en-US"/>
              <a:pPr/>
              <a:t>9/11/2014</a:t>
            </a:fld>
            <a:endParaRPr lang="en-US"/>
          </a:p>
        </p:txBody>
      </p:sp>
      <p:sp>
        <p:nvSpPr>
          <p:cNvPr id="2682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kumimoji="1" sz="1400"/>
            </a:lvl1pPr>
          </a:lstStyle>
          <a:p>
            <a:endParaRPr lang="en-US"/>
          </a:p>
        </p:txBody>
      </p:sp>
      <p:sp>
        <p:nvSpPr>
          <p:cNvPr id="2682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1" sz="1400"/>
            </a:lvl1pPr>
          </a:lstStyle>
          <a:p>
            <a:fld id="{77FF6641-F2D2-405D-985A-203A621952F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49000"/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B5D57164-0DED-4701-A491-028BCF83D992}" type="datetime1">
              <a:rPr lang="en-US" smtClean="0"/>
              <a:pPr/>
              <a:t>9/11/2014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31B94548-C4A1-4254-8266-1861D5BC5E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hf sldNum="0" hdr="0" ftr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png"/><Relationship Id="rId4" Type="http://schemas.openxmlformats.org/officeDocument/2006/relationships/oleObject" Target="../embeddings/oleObject3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png"/><Relationship Id="rId4" Type="http://schemas.openxmlformats.org/officeDocument/2006/relationships/oleObject" Target="../embeddings/oleObject5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jpeg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jpeg"/><Relationship Id="rId4" Type="http://schemas.openxmlformats.org/officeDocument/2006/relationships/oleObject" Target="../embeddings/oleObject7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jpeg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0.jpeg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oleObject" Target="../embeddings/oleObject1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5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3.jpeg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03138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LIMESTONE PROJECT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</a:t>
            </a:r>
            <a:r>
              <a:rPr lang="en-US" sz="2000" b="1" dirty="0" err="1" smtClean="0">
                <a:solidFill>
                  <a:srgbClr val="660033"/>
                </a:solidFill>
                <a:latin typeface="+mj-lt"/>
              </a:rPr>
              <a:t>Monon</a:t>
            </a:r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, Indiana)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>
          <a:xfrm>
            <a:off x="217488" y="1295400"/>
            <a:ext cx="5573712" cy="5305425"/>
          </a:xfrm>
          <a:prstGeom prst="rect">
            <a:avLst/>
          </a:prstGeom>
          <a:noFill/>
          <a:ln/>
        </p:spPr>
        <p:txBody>
          <a:bodyPr vert="horz"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Project: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Synergy Management</a:t>
            </a:r>
            <a:endParaRPr kumimoji="0" lang="en-US" sz="1900" b="0" i="0" u="none" strike="noStrike" kern="1200" cap="none" spc="0" normalizeH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                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New</a:t>
            </a: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Two Line 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Production Plant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	   </a:t>
            </a:r>
            <a:r>
              <a:rPr lang="en-US" sz="1900" dirty="0" err="1" smtClean="0">
                <a:solidFill>
                  <a:srgbClr val="660033"/>
                </a:solidFill>
                <a:latin typeface="+mn-lt"/>
              </a:rPr>
              <a:t>Monon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, Indiana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	   Projects J14140 &amp; J14141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endParaRPr kumimoji="0" lang="en-US" sz="500" b="1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Scope: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Removal of two kilns @ Midlothian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                Concrete &amp; foundation design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   Kiln 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pier &amp; kiln </a:t>
            </a:r>
            <a:r>
              <a:rPr kumimoji="0" lang="en-US" sz="1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installation</a:t>
            </a:r>
            <a:endParaRPr kumimoji="0" lang="en-US" sz="1900" b="0" i="0" u="none" strike="noStrike" kern="1200" cap="none" spc="0" normalizeH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	   </a:t>
            </a:r>
            <a:r>
              <a:rPr lang="en-US" sz="1900" dirty="0" err="1" smtClean="0">
                <a:solidFill>
                  <a:srgbClr val="660033"/>
                </a:solidFill>
                <a:latin typeface="+mn-lt"/>
              </a:rPr>
              <a:t>Preheater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installation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kumimoji="0" lang="en-US" sz="1900" b="0" i="0" u="none" strike="noStrike" kern="1200" cap="none" spc="0" normalizeH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Cooler installation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	   Start-up support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tabLst/>
              <a:defRPr/>
            </a:pPr>
            <a:endParaRPr kumimoji="0" lang="en-US" sz="500" b="0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5000"/>
              </a:lnSpc>
              <a:spcBef>
                <a:spcPct val="2000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Project Equipment:</a:t>
            </a:r>
          </a:p>
          <a:p>
            <a:pPr marL="0" marR="0" lvl="0" indent="0" algn="l" defTabSz="914400" rtl="0" eaLnBrk="1" fontAlgn="auto" latinLnBrk="0" hangingPunct="1">
              <a:lnSpc>
                <a:spcPct val="105000"/>
              </a:lnSpc>
              <a:spcBef>
                <a:spcPct val="2000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Pct val="65000"/>
              <a:buFont typeface="Wingdings" pitchFamily="2" charset="2"/>
              <a:buNone/>
              <a:tabLst/>
              <a:defRPr/>
            </a:pPr>
            <a:endParaRPr kumimoji="0" lang="en-US" sz="500" b="1" i="0" u="none" strike="noStrike" kern="1200" cap="none" spc="0" normalizeH="0" baseline="0" noProof="0" dirty="0" smtClean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Two kilns (relocated from Texas)</a:t>
            </a:r>
            <a:endParaRPr lang="en-US" sz="1900" baseline="0" dirty="0" smtClean="0">
              <a:solidFill>
                <a:srgbClr val="660033"/>
              </a:solidFill>
              <a:latin typeface="+mn-lt"/>
            </a:endParaRP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err="1" smtClean="0">
                <a:solidFill>
                  <a:srgbClr val="660033"/>
                </a:solidFill>
                <a:latin typeface="+mn-lt"/>
              </a:rPr>
              <a:t>Preheater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tower &amp; ducts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Cooler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Option to install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other equipment</a:t>
            </a:r>
          </a:p>
          <a:p>
            <a:pPr marL="1463040" lvl="2" indent="-283464" fontAlgn="auto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chemeClr val="tx1"/>
              </a:buClr>
              <a:buSzPct val="80000"/>
            </a:pP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	(</a:t>
            </a:r>
            <a:r>
              <a:rPr lang="en-US" sz="1900" baseline="0" dirty="0" err="1" smtClean="0">
                <a:solidFill>
                  <a:srgbClr val="660033"/>
                </a:solidFill>
                <a:latin typeface="+mn-lt"/>
              </a:rPr>
              <a:t>baghouses</a:t>
            </a:r>
            <a:r>
              <a:rPr lang="en-US" sz="1900" baseline="0" dirty="0" smtClean="0">
                <a:solidFill>
                  <a:srgbClr val="660033"/>
                </a:solidFill>
                <a:latin typeface="+mn-lt"/>
              </a:rPr>
              <a:t>,</a:t>
            </a:r>
            <a:r>
              <a:rPr lang="en-US" sz="1900" dirty="0" smtClean="0">
                <a:solidFill>
                  <a:srgbClr val="660033"/>
                </a:solidFill>
                <a:latin typeface="+mn-lt"/>
              </a:rPr>
              <a:t> burner bldg., etc)</a:t>
            </a:r>
            <a:endParaRPr lang="en-US" sz="1900" baseline="0" dirty="0" smtClean="0">
              <a:solidFill>
                <a:srgbClr val="660033"/>
              </a:solidFill>
              <a:latin typeface="+mn-lt"/>
            </a:endParaRPr>
          </a:p>
        </p:txBody>
      </p:sp>
      <p:pic>
        <p:nvPicPr>
          <p:cNvPr id="60314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44485" y="1371600"/>
            <a:ext cx="3483898" cy="4210050"/>
          </a:xfrm>
          <a:prstGeom prst="rect">
            <a:avLst/>
          </a:prstGeom>
          <a:noFill/>
          <a:ln w="12700">
            <a:solidFill>
              <a:srgbClr val="660033"/>
            </a:solidFill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47170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pic>
        <p:nvPicPr>
          <p:cNvPr id="64717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1663910"/>
            <a:ext cx="7391400" cy="4279690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57200" y="1143000"/>
            <a:ext cx="61909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New Plant 3D Model – Synergy, </a:t>
            </a:r>
            <a:r>
              <a:rPr lang="en-US" sz="2200" dirty="0" err="1" smtClean="0">
                <a:solidFill>
                  <a:srgbClr val="660033"/>
                </a:solidFill>
                <a:latin typeface="+mn-lt"/>
              </a:rPr>
              <a:t>Monon</a:t>
            </a:r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, Indiana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LIMESTONE PROJECT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</a:t>
            </a:r>
            <a:r>
              <a:rPr lang="en-US" sz="2000" b="1" dirty="0" err="1" smtClean="0">
                <a:solidFill>
                  <a:srgbClr val="660033"/>
                </a:solidFill>
                <a:latin typeface="+mj-lt"/>
              </a:rPr>
              <a:t>Monon</a:t>
            </a:r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, Indiana)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48194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7200" y="1143000"/>
            <a:ext cx="61909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New Plant 3D Model – Synergy, </a:t>
            </a:r>
            <a:r>
              <a:rPr lang="en-US" sz="2200" dirty="0" err="1" smtClean="0">
                <a:solidFill>
                  <a:srgbClr val="660033"/>
                </a:solidFill>
                <a:latin typeface="+mn-lt"/>
              </a:rPr>
              <a:t>Monon</a:t>
            </a:r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, Indiana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pic>
        <p:nvPicPr>
          <p:cNvPr id="64819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6213" y="1914525"/>
            <a:ext cx="8791575" cy="3724275"/>
          </a:xfrm>
          <a:prstGeom prst="rect">
            <a:avLst/>
          </a:prstGeom>
          <a:noFill/>
          <a:ln w="12700">
            <a:solidFill>
              <a:srgbClr val="660033"/>
            </a:solidFill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LIMESTONE PROJECT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</a:t>
            </a:r>
            <a:r>
              <a:rPr lang="en-US" sz="2000" b="1" dirty="0" err="1" smtClean="0">
                <a:solidFill>
                  <a:srgbClr val="660033"/>
                </a:solidFill>
                <a:latin typeface="+mj-lt"/>
              </a:rPr>
              <a:t>Monon</a:t>
            </a:r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, Indiana)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04162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143000"/>
            <a:ext cx="73789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Kiln Removal – Midlothian, Texas (@ TXI’s cement plant) 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pic>
        <p:nvPicPr>
          <p:cNvPr id="604163" name="Picture 3" descr="S:\Jobs\FY 2014\J14140 - Synergy - TXI Kiln Removal, Midlothian TX\8 - Photos\2014-8-25 progress\Synergy progress photos  8-25-2014 012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1600200"/>
            <a:ext cx="6299200" cy="4724400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55362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pic>
        <p:nvPicPr>
          <p:cNvPr id="655363" name="Picture 3" descr="S:\Jobs\FY 2014\J14140 - Synergy - TXI Kiln Removal, Midlothian TX\8 - Photos\2014-8-25 progress\Synergy progress photos  8-25-2014 011 - Reduced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1600200"/>
            <a:ext cx="6156756" cy="4618037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57200" y="1143000"/>
            <a:ext cx="73789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Kiln Removal – Midlothian, Texas (@ TXI’s cement plant) 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56386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pic>
        <p:nvPicPr>
          <p:cNvPr id="656387" name="Picture 3" descr="S:\Jobs\FY 2014\J14140 - Synergy - TXI Kiln Removal, Midlothian TX\8 - Photos\2014-8-25 progress\Synergy progress photos  8-25-2014 013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1676400"/>
            <a:ext cx="6070600" cy="4552950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57200" y="1143000"/>
            <a:ext cx="73789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Kiln Removal – Midlothian, Texas (@ TXI’s cement plant) 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57410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73789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Kiln Removal – Midlothian, Texas (@ TXI’s cement plant) 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pic>
        <p:nvPicPr>
          <p:cNvPr id="657412" name="Picture 4" descr="S:\Jobs\FY 2014\J14140 - Synergy - TXI Kiln Removal, Midlothian TX\8 - Photos\2014-8-25 progress\Synergy progress photos  8-25-2014 008 - Copy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1613064"/>
            <a:ext cx="6006610" cy="4559136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61506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58982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Part Reconditioning – Birmingham, Alabama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pic>
        <p:nvPicPr>
          <p:cNvPr id="661507" name="Picture 3" descr="S:\Lists\FY 2011\IIC Presentations &amp; Sales Brochures\_2013 Presentations\IIC Biloxi - 2014\Pictures\Kiln Parts\photo 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4000" y="1828800"/>
            <a:ext cx="3860800" cy="28956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</p:pic>
      <p:pic>
        <p:nvPicPr>
          <p:cNvPr id="661508" name="Picture 4" descr="S:\Lists\FY 2011\IIC Presentations &amp; Sales Brochures\_2013 Presentations\IIC Biloxi - 2014\Pictures\Kiln Parts\Photo 2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343400" y="2209800"/>
            <a:ext cx="4572000" cy="34290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281" name="Object 1"/>
          <p:cNvGraphicFramePr>
            <a:graphicFrameLocks noChangeAspect="1"/>
          </p:cNvGraphicFramePr>
          <p:nvPr/>
        </p:nvGraphicFramePr>
        <p:xfrm>
          <a:off x="7848600" y="6162675"/>
          <a:ext cx="1295400" cy="695325"/>
        </p:xfrm>
        <a:graphic>
          <a:graphicData uri="http://schemas.openxmlformats.org/presentationml/2006/ole">
            <p:oleObj spid="_x0000_s662530" r:id="rId4" imgW="4069088" imgH="2157806" progId="">
              <p:embed/>
            </p:oleObj>
          </a:graphicData>
        </a:graphic>
      </p:graphicFrame>
      <p:sp>
        <p:nvSpPr>
          <p:cNvPr id="4" name="Freeform 11"/>
          <p:cNvSpPr>
            <a:spLocks/>
          </p:cNvSpPr>
          <p:nvPr/>
        </p:nvSpPr>
        <p:spPr bwMode="auto">
          <a:xfrm flipH="1">
            <a:off x="5853249" y="5562600"/>
            <a:ext cx="3824151" cy="990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660033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 algn="l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8638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660033"/>
                </a:solidFill>
                <a:latin typeface="+mj-lt"/>
              </a:rPr>
              <a:t>KILN REMOVAL – SYNERGY</a:t>
            </a:r>
          </a:p>
          <a:p>
            <a:pPr algn="ctr"/>
            <a:r>
              <a:rPr lang="en-US" sz="2000" b="1" dirty="0" smtClean="0">
                <a:solidFill>
                  <a:srgbClr val="660033"/>
                </a:solidFill>
                <a:latin typeface="+mj-lt"/>
              </a:rPr>
              <a:t>(Midlothian, Texas)</a:t>
            </a:r>
            <a:endParaRPr lang="en-US" sz="2000" b="1" dirty="0">
              <a:solidFill>
                <a:srgbClr val="660033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43000"/>
            <a:ext cx="58982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660033"/>
                </a:solidFill>
                <a:latin typeface="+mn-lt"/>
              </a:rPr>
              <a:t>Part Reconditioning – Birmingham, Alabama</a:t>
            </a:r>
            <a:endParaRPr lang="en-US" sz="2200" dirty="0">
              <a:solidFill>
                <a:srgbClr val="660033"/>
              </a:solidFill>
              <a:latin typeface="+mn-lt"/>
            </a:endParaRPr>
          </a:p>
        </p:txBody>
      </p:sp>
      <p:pic>
        <p:nvPicPr>
          <p:cNvPr id="662531" name="Picture 3" descr="S:\Lists\FY 2011\IIC Presentations &amp; Sales Brochures\_2013 Presentations\IIC Biloxi - 2014\Pictures\Kiln Parts\photo3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1752600"/>
            <a:ext cx="5892800" cy="44196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apsules">
  <a:themeElements>
    <a:clrScheme name="Capsules 2">
      <a:dk1>
        <a:srgbClr val="003366"/>
      </a:dk1>
      <a:lt1>
        <a:srgbClr val="FFFFFF"/>
      </a:lt1>
      <a:dk2>
        <a:srgbClr val="006666"/>
      </a:dk2>
      <a:lt2>
        <a:srgbClr val="003366"/>
      </a:lt2>
      <a:accent1>
        <a:srgbClr val="99CC99"/>
      </a:accent1>
      <a:accent2>
        <a:srgbClr val="33CCCC"/>
      </a:accent2>
      <a:accent3>
        <a:srgbClr val="FFFFFF"/>
      </a:accent3>
      <a:accent4>
        <a:srgbClr val="002A56"/>
      </a:accent4>
      <a:accent5>
        <a:srgbClr val="CAE2CA"/>
      </a:accent5>
      <a:accent6>
        <a:srgbClr val="2DB9B9"/>
      </a:accent6>
      <a:hlink>
        <a:srgbClr val="666699"/>
      </a:hlink>
      <a:folHlink>
        <a:srgbClr val="CC99FF"/>
      </a:folHlink>
    </a:clrScheme>
    <a:fontScheme name="Capsul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apsules 1">
        <a:dk1>
          <a:srgbClr val="000066"/>
        </a:dk1>
        <a:lt1>
          <a:srgbClr val="FFFFEB"/>
        </a:lt1>
        <a:dk2>
          <a:srgbClr val="336699"/>
        </a:dk2>
        <a:lt2>
          <a:srgbClr val="FFFFEB"/>
        </a:lt2>
        <a:accent1>
          <a:srgbClr val="666699"/>
        </a:accent1>
        <a:accent2>
          <a:srgbClr val="99CCFF"/>
        </a:accent2>
        <a:accent3>
          <a:srgbClr val="ADB8CA"/>
        </a:accent3>
        <a:accent4>
          <a:srgbClr val="DADAC9"/>
        </a:accent4>
        <a:accent5>
          <a:srgbClr val="B8B8CA"/>
        </a:accent5>
        <a:accent6>
          <a:srgbClr val="8AB9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2">
        <a:dk1>
          <a:srgbClr val="003366"/>
        </a:dk1>
        <a:lt1>
          <a:srgbClr val="FFFFFF"/>
        </a:lt1>
        <a:dk2>
          <a:srgbClr val="006666"/>
        </a:dk2>
        <a:lt2>
          <a:srgbClr val="003366"/>
        </a:lt2>
        <a:accent1>
          <a:srgbClr val="99CC99"/>
        </a:accent1>
        <a:accent2>
          <a:srgbClr val="33CCCC"/>
        </a:accent2>
        <a:accent3>
          <a:srgbClr val="FFFFFF"/>
        </a:accent3>
        <a:accent4>
          <a:srgbClr val="002A56"/>
        </a:accent4>
        <a:accent5>
          <a:srgbClr val="CAE2CA"/>
        </a:accent5>
        <a:accent6>
          <a:srgbClr val="2DB9B9"/>
        </a:accent6>
        <a:hlink>
          <a:srgbClr val="666699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33CC"/>
        </a:lt2>
        <a:accent1>
          <a:srgbClr val="FFCC66"/>
        </a:accent1>
        <a:accent2>
          <a:srgbClr val="33CC33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2DB92D"/>
        </a:accent6>
        <a:hlink>
          <a:srgbClr val="9900CC"/>
        </a:hlink>
        <a:folHlink>
          <a:srgbClr val="99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pex">
  <a:themeElements>
    <a:clrScheme name="IIC Slides 2011">
      <a:dk1>
        <a:sysClr val="windowText" lastClr="000000"/>
      </a:dk1>
      <a:lt1>
        <a:srgbClr val="660033"/>
      </a:lt1>
      <a:dk2>
        <a:srgbClr val="676A55"/>
      </a:dk2>
      <a:lt2>
        <a:srgbClr val="EAEBDE"/>
      </a:lt2>
      <a:accent1>
        <a:srgbClr val="990033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Designs\Capsules.pot</Template>
  <TotalTime>4642</TotalTime>
  <Words>176</Words>
  <Application>Microsoft Office PowerPoint</Application>
  <PresentationFormat>Letter Paper (8.5x11 in)</PresentationFormat>
  <Paragraphs>54</Paragraphs>
  <Slides>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Wingdings</vt:lpstr>
      <vt:lpstr>Times New Roman</vt:lpstr>
      <vt:lpstr>Wingdings 2</vt:lpstr>
      <vt:lpstr>Wingdings 3</vt:lpstr>
      <vt:lpstr>Capsules</vt:lpstr>
      <vt:lpstr>Custom Design</vt:lpstr>
      <vt:lpstr>Apex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Johnson</dc:creator>
  <cp:lastModifiedBy>Ken Clark</cp:lastModifiedBy>
  <cp:revision>238</cp:revision>
  <cp:lastPrinted>1601-01-01T00:00:00Z</cp:lastPrinted>
  <dcterms:created xsi:type="dcterms:W3CDTF">1601-01-01T00:00:00Z</dcterms:created>
  <dcterms:modified xsi:type="dcterms:W3CDTF">2014-09-11T18:46:34Z</dcterms:modified>
</cp:coreProperties>
</file>

<file path=docProps/thumbnail.jpeg>
</file>